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1" r:id="rId2"/>
    <p:sldId id="322" r:id="rId3"/>
    <p:sldId id="323" r:id="rId4"/>
    <p:sldId id="345" r:id="rId5"/>
    <p:sldId id="346" r:id="rId6"/>
    <p:sldId id="348" r:id="rId7"/>
    <p:sldId id="350" r:id="rId8"/>
    <p:sldId id="325" r:id="rId9"/>
    <p:sldId id="327" r:id="rId10"/>
    <p:sldId id="331" r:id="rId11"/>
    <p:sldId id="328" r:id="rId12"/>
    <p:sldId id="329" r:id="rId13"/>
    <p:sldId id="330" r:id="rId14"/>
    <p:sldId id="341" r:id="rId15"/>
    <p:sldId id="352" r:id="rId16"/>
    <p:sldId id="366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6" r:id="rId34"/>
    <p:sldId id="387" r:id="rId35"/>
    <p:sldId id="3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 Lyn Lannen" initials="CL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0066" autoAdjust="0"/>
  </p:normalViewPr>
  <p:slideViewPr>
    <p:cSldViewPr>
      <p:cViewPr varScale="1">
        <p:scale>
          <a:sx n="89" d="100"/>
          <a:sy n="89" d="100"/>
        </p:scale>
        <p:origin x="-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88DA7-652E-411C-AC6B-9DECCF795181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3F3A2-4CB2-4280-92F2-A775C7AFE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justplainpix.com</a:t>
            </a:r>
            <a:r>
              <a:rPr lang="en-US" dirty="0" smtClean="0"/>
              <a:t>/</a:t>
            </a:r>
            <a:r>
              <a:rPr lang="en-US" dirty="0" err="1" smtClean="0"/>
              <a:t>Open_Ediiton</a:t>
            </a:r>
            <a:r>
              <a:rPr lang="en-US" dirty="0" smtClean="0"/>
              <a:t>/</a:t>
            </a:r>
            <a:r>
              <a:rPr lang="en-US" dirty="0" err="1" smtClean="0"/>
              <a:t>Open_Edition_Landscapes</a:t>
            </a:r>
            <a:r>
              <a:rPr lang="en-US" dirty="0" smtClean="0"/>
              <a:t>/slides/Wheat-</a:t>
            </a:r>
            <a:r>
              <a:rPr lang="en-US" dirty="0" err="1" smtClean="0"/>
              <a:t>Field.html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www.freewebs.com</a:t>
            </a:r>
            <a:r>
              <a:rPr lang="en-US" dirty="0" smtClean="0"/>
              <a:t>/sac875/</a:t>
            </a:r>
            <a:r>
              <a:rPr lang="en-US" dirty="0" err="1" smtClean="0"/>
              <a:t>cows.htm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animals.nationalgeographic.com</a:t>
            </a:r>
            <a:r>
              <a:rPr lang="en-US" dirty="0" smtClean="0"/>
              <a:t>/animals/fish/sockeye-salmon/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www.rodale.com</a:t>
            </a:r>
            <a:r>
              <a:rPr lang="en-US" dirty="0" smtClean="0"/>
              <a:t>/methyl-iodide-0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People eat both plants and animals, so people could be considered as either herbivores or carnivores.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PPT clipart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PPT clipart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Cornfield photo: http://</a:t>
            </a:r>
            <a:r>
              <a:rPr lang="en-US" dirty="0" err="1" smtClean="0"/>
              <a:t>blog.risingbricsam.com</a:t>
            </a:r>
            <a:r>
              <a:rPr lang="en-US" dirty="0" smtClean="0"/>
              <a:t>/?</a:t>
            </a:r>
            <a:r>
              <a:rPr lang="en-US" dirty="0" err="1" smtClean="0"/>
              <a:t>attachment_id</a:t>
            </a:r>
            <a:r>
              <a:rPr lang="en-US" dirty="0" smtClean="0"/>
              <a:t>=1441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7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PPT clipart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3.tiff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3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1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11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3.tiff"/><Relationship Id="rId4" Type="http://schemas.openxmlformats.org/officeDocument/2006/relationships/image" Target="../media/image8.jp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3.tif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Ecosystems: Lesson 5, Activity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Farm Ecosystem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lide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3494118" y="894040"/>
            <a:ext cx="6508441" cy="480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corn plants die.</a:t>
            </a:r>
          </a:p>
          <a:p>
            <a:endParaRPr lang="en-US" sz="3600" dirty="0"/>
          </a:p>
          <a:p>
            <a:r>
              <a:rPr lang="en-US" sz="3600" dirty="0"/>
              <a:t>1</a:t>
            </a:r>
            <a:r>
              <a:rPr lang="en-US" sz="3600" dirty="0" smtClean="0"/>
              <a:t>00 carbon atom units move from the producers to the soil.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467600" y="51054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8" name="Picture 17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91400" y="50292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4400" y="556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4815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898E-6 7.45543E-7 C 7.3898E-6 7.45543E-7 -0.10569 0.00671 -0.21121 0.01343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lide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3494118" y="894040"/>
            <a:ext cx="6508441" cy="480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Corn gets eaten by people! </a:t>
            </a:r>
            <a:endParaRPr lang="en-US" sz="2800" dirty="0" smtClean="0"/>
          </a:p>
          <a:p>
            <a:endParaRPr lang="en-US" sz="3600" dirty="0"/>
          </a:p>
          <a:p>
            <a:r>
              <a:rPr lang="en-US" sz="3600" dirty="0"/>
              <a:t>1</a:t>
            </a:r>
            <a:r>
              <a:rPr lang="en-US" sz="3600" dirty="0" smtClean="0"/>
              <a:t>00 carbon atom units move from the producers to the herbivore pool.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467600" y="51054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7912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4400" y="556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4" name="Picture 23" descr="aa04988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914400" y="5131453"/>
            <a:ext cx="1752600" cy="11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2478 C -0.00139 -0.02455 -0.00295 -0.16605 -0.00434 -0.30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1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3494118" y="894040"/>
            <a:ext cx="6508441" cy="480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11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One of three things can happen to food (corn) in a person’s stomach: </a:t>
            </a:r>
          </a:p>
          <a:p>
            <a:endParaRPr lang="en-US" sz="800" dirty="0" smtClean="0"/>
          </a:p>
          <a:p>
            <a:r>
              <a:rPr lang="en-US" sz="3600" dirty="0" smtClean="0"/>
              <a:t>1) People digest food &amp; respire.</a:t>
            </a:r>
          </a:p>
          <a:p>
            <a:endParaRPr lang="en-US" sz="800" dirty="0"/>
          </a:p>
          <a:p>
            <a:r>
              <a:rPr lang="en-US" sz="3600" dirty="0"/>
              <a:t>5</a:t>
            </a:r>
            <a:r>
              <a:rPr lang="en-US" sz="3600" dirty="0" smtClean="0"/>
              <a:t>0 carbon atom units move from the herbivores to the atmosphere.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7889564" y="2819400"/>
            <a:ext cx="425761" cy="8595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7467600" y="2819753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2" name="Picture 31" descr="aa04988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914400" y="5131453"/>
            <a:ext cx="1752600" cy="11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5769E-7 -0.00024 C 9.85769E-7 0.00023 -0.09511 -0.09864 -0.18987 -0.19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3" y="-97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lide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3494118" y="894040"/>
            <a:ext cx="6508441" cy="480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11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One of three things can happen to food </a:t>
            </a:r>
            <a:r>
              <a:rPr lang="en-US" sz="2400" i="1" dirty="0" smtClean="0"/>
              <a:t>(corn) </a:t>
            </a:r>
            <a:r>
              <a:rPr lang="en-US" sz="2400" i="1" dirty="0"/>
              <a:t>in a </a:t>
            </a:r>
            <a:r>
              <a:rPr lang="en-US" sz="2400" i="1" dirty="0" smtClean="0"/>
              <a:t>person’s stomach</a:t>
            </a:r>
            <a:r>
              <a:rPr lang="en-US" sz="2400" i="1" dirty="0"/>
              <a:t>: </a:t>
            </a:r>
          </a:p>
          <a:p>
            <a:endParaRPr lang="en-US" sz="800" dirty="0" smtClean="0"/>
          </a:p>
          <a:p>
            <a:r>
              <a:rPr lang="en-US" sz="3600" dirty="0"/>
              <a:t>2</a:t>
            </a:r>
            <a:r>
              <a:rPr lang="en-US" sz="3600" dirty="0" smtClean="0"/>
              <a:t>) People defecate indigestible food. </a:t>
            </a:r>
            <a:r>
              <a:rPr lang="en-US" sz="1600" dirty="0" smtClean="0"/>
              <a:t>(</a:t>
            </a:r>
            <a:r>
              <a:rPr lang="en-US" sz="1600" dirty="0" err="1" smtClean="0"/>
              <a:t>ew</a:t>
            </a:r>
            <a:r>
              <a:rPr lang="en-US" sz="1600" dirty="0" smtClean="0"/>
              <a:t>!)</a:t>
            </a: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3200" dirty="0" smtClean="0"/>
              <a:t>Also, sometimes people die. </a:t>
            </a:r>
            <a:r>
              <a:rPr lang="en-US" sz="1600" dirty="0" smtClean="0"/>
              <a:t>(sorry!)</a:t>
            </a:r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5</a:t>
            </a:r>
            <a:r>
              <a:rPr lang="en-US" sz="3200" dirty="0" smtClean="0"/>
              <a:t>0 carbon atom units move from the herbivores to soil.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7889564" y="2819400"/>
            <a:ext cx="425761" cy="4349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1" name="Picture 3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7889875" y="32512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044E-6 1.7342E-6 C -3.54044E-6 1.7342E-6 -0.13884 0.15212 -0.27768 0.3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4" y="15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lide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3494118" y="894040"/>
            <a:ext cx="6508441" cy="480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953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One of three things can happen to food </a:t>
            </a:r>
            <a:r>
              <a:rPr lang="en-US" sz="2400" i="1" dirty="0" smtClean="0"/>
              <a:t>(corn) </a:t>
            </a:r>
            <a:r>
              <a:rPr lang="en-US" sz="2400" i="1" dirty="0"/>
              <a:t>in a </a:t>
            </a:r>
            <a:r>
              <a:rPr lang="en-US" sz="2400" i="1" dirty="0" smtClean="0"/>
              <a:t>person’s stomach</a:t>
            </a:r>
            <a:r>
              <a:rPr lang="en-US" sz="2400" i="1" dirty="0"/>
              <a:t>: </a:t>
            </a:r>
          </a:p>
          <a:p>
            <a:endParaRPr lang="en-US" sz="800" dirty="0" smtClean="0"/>
          </a:p>
          <a:p>
            <a:r>
              <a:rPr lang="en-US" sz="3600" dirty="0"/>
              <a:t>3</a:t>
            </a:r>
            <a:r>
              <a:rPr lang="en-US" sz="3600" dirty="0" smtClean="0"/>
              <a:t>) People digest &amp; biosynthesize</a:t>
            </a: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2800" dirty="0" smtClean="0"/>
              <a:t>Large molecules in corn are broken down into small molecules.</a:t>
            </a:r>
          </a:p>
          <a:p>
            <a:endParaRPr lang="en-US" sz="800" dirty="0" smtClean="0"/>
          </a:p>
          <a:p>
            <a:r>
              <a:rPr lang="en-US" sz="2800" dirty="0" smtClean="0"/>
              <a:t>Small molecules are made into a person’s biomass.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7889564" y="2819400"/>
            <a:ext cx="425761" cy="4349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4" name="Picture 33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36" name="Picture 35" descr="aa04988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914400" y="5131453"/>
            <a:ext cx="1752600" cy="11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lide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3494118" y="894040"/>
            <a:ext cx="6508441" cy="480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11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Add it up!</a:t>
            </a:r>
          </a:p>
          <a:p>
            <a:endParaRPr lang="en-US" sz="3200" dirty="0"/>
          </a:p>
          <a:p>
            <a:r>
              <a:rPr lang="en-US" sz="3200" dirty="0" smtClean="0"/>
              <a:t>How much carbon is available to humans when they are herbivores?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7889564" y="2819400"/>
            <a:ext cx="425761" cy="4349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1" name="Picture 3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35" name="Picture 34" descr="aa04988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914400" y="5131453"/>
            <a:ext cx="1752600" cy="11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lide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3494118" y="894040"/>
            <a:ext cx="6508441" cy="480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81085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25 carbon atom units left in the herbivore pool. </a:t>
            </a:r>
            <a:endParaRPr lang="en-US" sz="3200" dirty="0"/>
          </a:p>
          <a:p>
            <a:r>
              <a:rPr lang="en-US" sz="3200" dirty="0" smtClean="0"/>
              <a:t>If we need 1 carbon atom units per human…</a:t>
            </a:r>
          </a:p>
          <a:p>
            <a:endParaRPr lang="en-US" sz="3200" dirty="0"/>
          </a:p>
          <a:p>
            <a:r>
              <a:rPr lang="en-US" sz="3200" dirty="0" smtClean="0"/>
              <a:t>25 humans can live on an herbivore diet.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77200" y="541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21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7889564" y="2819400"/>
            <a:ext cx="425761" cy="4349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1" name="Picture 30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74676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62" name="Picture 61" descr="aa049887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6934200" y="2514600"/>
            <a:ext cx="1097909" cy="747442"/>
          </a:xfrm>
          <a:prstGeom prst="rect">
            <a:avLst/>
          </a:prstGeom>
        </p:spPr>
      </p:pic>
      <p:pic>
        <p:nvPicPr>
          <p:cNvPr id="35" name="Picture 34" descr="skd181973sdc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" r="19997" b="60844"/>
          <a:stretch/>
        </p:blipFill>
        <p:spPr>
          <a:xfrm>
            <a:off x="7848600" y="3352800"/>
            <a:ext cx="838200" cy="638461"/>
          </a:xfrm>
          <a:prstGeom prst="rect">
            <a:avLst/>
          </a:prstGeom>
        </p:spPr>
      </p:pic>
      <p:pic>
        <p:nvPicPr>
          <p:cNvPr id="63" name="Picture 62" descr="aa044539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5" b="76193"/>
          <a:stretch/>
        </p:blipFill>
        <p:spPr>
          <a:xfrm>
            <a:off x="7010400" y="3352800"/>
            <a:ext cx="944269" cy="743070"/>
          </a:xfrm>
          <a:prstGeom prst="rect">
            <a:avLst/>
          </a:prstGeom>
        </p:spPr>
      </p:pic>
      <p:pic>
        <p:nvPicPr>
          <p:cNvPr id="67" name="Picture 66" descr="5634743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b="80126"/>
          <a:stretch/>
        </p:blipFill>
        <p:spPr>
          <a:xfrm>
            <a:off x="7543800" y="2667000"/>
            <a:ext cx="1239600" cy="726922"/>
          </a:xfrm>
          <a:prstGeom prst="rect">
            <a:avLst/>
          </a:prstGeom>
        </p:spPr>
      </p:pic>
      <p:pic>
        <p:nvPicPr>
          <p:cNvPr id="3" name="Picture 2" descr="73210182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r="15346" b="76330"/>
          <a:stretch/>
        </p:blipFill>
        <p:spPr>
          <a:xfrm>
            <a:off x="7391400" y="2971800"/>
            <a:ext cx="890495" cy="826809"/>
          </a:xfrm>
          <a:prstGeom prst="rect">
            <a:avLst/>
          </a:prstGeom>
        </p:spPr>
      </p:pic>
      <p:pic>
        <p:nvPicPr>
          <p:cNvPr id="61" name="Picture 60" descr="aa049887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7543800" y="3352800"/>
            <a:ext cx="1097909" cy="747442"/>
          </a:xfrm>
          <a:prstGeom prst="rect">
            <a:avLst/>
          </a:prstGeom>
        </p:spPr>
      </p:pic>
      <p:pic>
        <p:nvPicPr>
          <p:cNvPr id="44" name="Picture 43" descr="skd181973sdc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" r="19997" b="60844"/>
          <a:stretch/>
        </p:blipFill>
        <p:spPr>
          <a:xfrm>
            <a:off x="7315200" y="2590800"/>
            <a:ext cx="838200" cy="638461"/>
          </a:xfrm>
          <a:prstGeom prst="rect">
            <a:avLst/>
          </a:prstGeom>
        </p:spPr>
      </p:pic>
      <p:pic>
        <p:nvPicPr>
          <p:cNvPr id="2" name="Picture 1" descr="aa044539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5" b="76193"/>
          <a:stretch/>
        </p:blipFill>
        <p:spPr>
          <a:xfrm>
            <a:off x="6934200" y="3124200"/>
            <a:ext cx="944269" cy="743070"/>
          </a:xfrm>
          <a:prstGeom prst="rect">
            <a:avLst/>
          </a:prstGeom>
        </p:spPr>
      </p:pic>
      <p:pic>
        <p:nvPicPr>
          <p:cNvPr id="39" name="Picture 38" descr="skd181973sdc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" r="19997" b="60844"/>
          <a:stretch/>
        </p:blipFill>
        <p:spPr>
          <a:xfrm>
            <a:off x="6858000" y="3352800"/>
            <a:ext cx="838200" cy="638461"/>
          </a:xfrm>
          <a:prstGeom prst="rect">
            <a:avLst/>
          </a:prstGeom>
        </p:spPr>
      </p:pic>
      <p:pic>
        <p:nvPicPr>
          <p:cNvPr id="65" name="Picture 64" descr="200387650-0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1"/>
          <a:stretch/>
        </p:blipFill>
        <p:spPr>
          <a:xfrm>
            <a:off x="7086600" y="2590800"/>
            <a:ext cx="1322876" cy="775375"/>
          </a:xfrm>
          <a:prstGeom prst="rect">
            <a:avLst/>
          </a:prstGeom>
        </p:spPr>
      </p:pic>
      <p:pic>
        <p:nvPicPr>
          <p:cNvPr id="9" name="Picture 8" descr="200387787-001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22185" b="72256"/>
          <a:stretch/>
        </p:blipFill>
        <p:spPr>
          <a:xfrm>
            <a:off x="7620000" y="3352800"/>
            <a:ext cx="992683" cy="985219"/>
          </a:xfrm>
          <a:prstGeom prst="rect">
            <a:avLst/>
          </a:prstGeom>
        </p:spPr>
      </p:pic>
      <p:pic>
        <p:nvPicPr>
          <p:cNvPr id="73" name="Picture 72" descr="AA053845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69" b="79041"/>
          <a:stretch/>
        </p:blipFill>
        <p:spPr>
          <a:xfrm>
            <a:off x="7696200" y="2514600"/>
            <a:ext cx="871038" cy="727021"/>
          </a:xfrm>
          <a:prstGeom prst="rect">
            <a:avLst/>
          </a:prstGeom>
        </p:spPr>
      </p:pic>
      <p:pic>
        <p:nvPicPr>
          <p:cNvPr id="76" name="Picture 75" descr="aa0538400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7"/>
          <a:stretch/>
        </p:blipFill>
        <p:spPr>
          <a:xfrm>
            <a:off x="6705600" y="2819400"/>
            <a:ext cx="1048547" cy="640875"/>
          </a:xfrm>
          <a:prstGeom prst="rect">
            <a:avLst/>
          </a:prstGeom>
        </p:spPr>
      </p:pic>
      <p:pic>
        <p:nvPicPr>
          <p:cNvPr id="66" name="Picture 65" descr="200387650-0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1"/>
          <a:stretch/>
        </p:blipFill>
        <p:spPr>
          <a:xfrm>
            <a:off x="6934200" y="3657600"/>
            <a:ext cx="1322876" cy="775375"/>
          </a:xfrm>
          <a:prstGeom prst="rect">
            <a:avLst/>
          </a:prstGeom>
        </p:spPr>
      </p:pic>
      <p:pic>
        <p:nvPicPr>
          <p:cNvPr id="6" name="Picture 5" descr="5634743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b="80126"/>
          <a:stretch/>
        </p:blipFill>
        <p:spPr>
          <a:xfrm>
            <a:off x="6934200" y="2438400"/>
            <a:ext cx="1239600" cy="726922"/>
          </a:xfrm>
          <a:prstGeom prst="rect">
            <a:avLst/>
          </a:prstGeom>
        </p:spPr>
      </p:pic>
      <p:pic>
        <p:nvPicPr>
          <p:cNvPr id="72" name="Picture 71" descr="AA053848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2"/>
          <a:stretch/>
        </p:blipFill>
        <p:spPr>
          <a:xfrm>
            <a:off x="7772400" y="2819400"/>
            <a:ext cx="1155231" cy="817423"/>
          </a:xfrm>
          <a:prstGeom prst="rect">
            <a:avLst/>
          </a:prstGeom>
        </p:spPr>
      </p:pic>
      <p:pic>
        <p:nvPicPr>
          <p:cNvPr id="69" name="Picture 68" descr="200387787-001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22185" b="72256"/>
          <a:stretch/>
        </p:blipFill>
        <p:spPr>
          <a:xfrm>
            <a:off x="6629400" y="2895600"/>
            <a:ext cx="992683" cy="985219"/>
          </a:xfrm>
          <a:prstGeom prst="rect">
            <a:avLst/>
          </a:prstGeom>
        </p:spPr>
      </p:pic>
      <p:pic>
        <p:nvPicPr>
          <p:cNvPr id="71" name="Picture 70" descr="AA053848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2"/>
          <a:stretch/>
        </p:blipFill>
        <p:spPr>
          <a:xfrm>
            <a:off x="7162800" y="2514600"/>
            <a:ext cx="1155231" cy="817423"/>
          </a:xfrm>
          <a:prstGeom prst="rect">
            <a:avLst/>
          </a:prstGeom>
        </p:spPr>
      </p:pic>
      <p:pic>
        <p:nvPicPr>
          <p:cNvPr id="28" name="Picture 27" descr="skd181973sdc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" r="19997" b="60844"/>
          <a:stretch/>
        </p:blipFill>
        <p:spPr>
          <a:xfrm>
            <a:off x="6705600" y="3733800"/>
            <a:ext cx="838200" cy="638461"/>
          </a:xfrm>
          <a:prstGeom prst="rect">
            <a:avLst/>
          </a:prstGeom>
        </p:spPr>
      </p:pic>
      <p:pic>
        <p:nvPicPr>
          <p:cNvPr id="4" name="Picture 3" descr="200387650-0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1"/>
          <a:stretch/>
        </p:blipFill>
        <p:spPr>
          <a:xfrm>
            <a:off x="7620000" y="2590800"/>
            <a:ext cx="1322876" cy="775375"/>
          </a:xfrm>
          <a:prstGeom prst="rect">
            <a:avLst/>
          </a:prstGeom>
        </p:spPr>
      </p:pic>
      <p:pic>
        <p:nvPicPr>
          <p:cNvPr id="64" name="Picture 63" descr="73210182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r="15346" b="76330"/>
          <a:stretch/>
        </p:blipFill>
        <p:spPr>
          <a:xfrm>
            <a:off x="7315200" y="3429000"/>
            <a:ext cx="890495" cy="826809"/>
          </a:xfrm>
          <a:prstGeom prst="rect">
            <a:avLst/>
          </a:prstGeom>
        </p:spPr>
      </p:pic>
      <p:pic>
        <p:nvPicPr>
          <p:cNvPr id="70" name="Picture 69" descr="200387787-001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22185" b="72256"/>
          <a:stretch/>
        </p:blipFill>
        <p:spPr>
          <a:xfrm>
            <a:off x="7696200" y="3200400"/>
            <a:ext cx="992683" cy="985219"/>
          </a:xfrm>
          <a:prstGeom prst="rect">
            <a:avLst/>
          </a:prstGeom>
        </p:spPr>
      </p:pic>
      <p:pic>
        <p:nvPicPr>
          <p:cNvPr id="68" name="Picture 67" descr="5634743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b="80126"/>
          <a:stretch/>
        </p:blipFill>
        <p:spPr>
          <a:xfrm>
            <a:off x="6629400" y="2819400"/>
            <a:ext cx="1239600" cy="726922"/>
          </a:xfrm>
          <a:prstGeom prst="rect">
            <a:avLst/>
          </a:prstGeom>
        </p:spPr>
      </p:pic>
      <p:pic>
        <p:nvPicPr>
          <p:cNvPr id="75" name="Picture 74" descr="aa0538400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7"/>
          <a:stretch/>
        </p:blipFill>
        <p:spPr>
          <a:xfrm>
            <a:off x="7162800" y="2514600"/>
            <a:ext cx="1048547" cy="640875"/>
          </a:xfrm>
          <a:prstGeom prst="rect">
            <a:avLst/>
          </a:prstGeom>
        </p:spPr>
      </p:pic>
      <p:pic>
        <p:nvPicPr>
          <p:cNvPr id="13" name="Picture 12" descr="AA053845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69" b="79041"/>
          <a:stretch/>
        </p:blipFill>
        <p:spPr>
          <a:xfrm>
            <a:off x="6705600" y="2514600"/>
            <a:ext cx="871038" cy="7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129630" y="2644230"/>
            <a:ext cx="4846140" cy="3581400"/>
          </a:xfrm>
          <a:prstGeom prst="rect">
            <a:avLst/>
          </a:prstGeom>
        </p:spPr>
      </p:pic>
      <p:pic>
        <p:nvPicPr>
          <p:cNvPr id="15" name="Picture 14" descr="Slide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4259969" y="2639090"/>
            <a:ext cx="4848227" cy="3589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Let’s compare: </a:t>
            </a:r>
            <a:r>
              <a:rPr lang="en-US" sz="2800" dirty="0" smtClean="0"/>
              <a:t>Where do we get the greatest number of people with the least amount of food?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Humans are herbivores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Humans are carnivores</a:t>
            </a:r>
            <a:endParaRPr lang="en-US" sz="2400" dirty="0"/>
          </a:p>
        </p:txBody>
      </p:sp>
      <p:pic>
        <p:nvPicPr>
          <p:cNvPr id="10" name="Picture 9" descr="AA04969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62400"/>
            <a:ext cx="879846" cy="787050"/>
          </a:xfrm>
          <a:prstGeom prst="rect">
            <a:avLst/>
          </a:prstGeom>
        </p:spPr>
      </p:pic>
      <p:pic>
        <p:nvPicPr>
          <p:cNvPr id="11" name="Picture 10" descr="AA02635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81272"/>
            <a:ext cx="685800" cy="719528"/>
          </a:xfrm>
          <a:prstGeom prst="rect">
            <a:avLst/>
          </a:prstGeom>
        </p:spPr>
      </p:pic>
      <p:pic>
        <p:nvPicPr>
          <p:cNvPr id="12" name="Picture 11" descr="AA02635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681272"/>
            <a:ext cx="685800" cy="719528"/>
          </a:xfrm>
          <a:prstGeom prst="rect">
            <a:avLst/>
          </a:prstGeom>
        </p:spPr>
      </p:pic>
      <p:pic>
        <p:nvPicPr>
          <p:cNvPr id="13" name="Picture 12" descr="skd182040sdc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7010400" y="2286000"/>
            <a:ext cx="859551" cy="685800"/>
          </a:xfrm>
          <a:prstGeom prst="rect">
            <a:avLst/>
          </a:prstGeom>
        </p:spPr>
      </p:pic>
      <p:pic>
        <p:nvPicPr>
          <p:cNvPr id="17" name="Picture 16" descr="aa04988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2971800" y="3962400"/>
            <a:ext cx="100736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Corn plant photosynthesis occurred, so there are 500 carbon atom units are in the producers pool.</a:t>
            </a:r>
            <a:endParaRPr lang="en-US" sz="3600" dirty="0"/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91400" y="50292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467600" y="51054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6962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15200" y="5257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4815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Corn plant cellular respiration occurs.</a:t>
            </a:r>
          </a:p>
          <a:p>
            <a:endParaRPr lang="en-US" sz="3600" dirty="0"/>
          </a:p>
          <a:p>
            <a:r>
              <a:rPr lang="en-US" sz="3600" dirty="0" smtClean="0"/>
              <a:t>200 carbon atom units move from the producers to the atmosphere.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91400" y="50292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467600" y="51054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6962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152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4815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551E-7 6.56938E-6 C 3.85551E-7 6.56938E-6 -0.1174 -0.24831 -0.2348 -0.4966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8659E-6 -1.93421E-6 C 3.38659E-6 -1.93421E-6 -0.12765 -0.24439 -0.25512 -0.48877 " pathEditMode="relative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Humans are part of ecosystems too!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3352800" cy="2229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71600"/>
            <a:ext cx="3581400" cy="2375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267200"/>
            <a:ext cx="2819400" cy="211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4191000"/>
            <a:ext cx="2616200" cy="22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corn plants die.</a:t>
            </a:r>
          </a:p>
          <a:p>
            <a:endParaRPr lang="en-US" sz="3600" dirty="0"/>
          </a:p>
          <a:p>
            <a:r>
              <a:rPr lang="en-US" sz="3600" dirty="0"/>
              <a:t>1</a:t>
            </a:r>
            <a:r>
              <a:rPr lang="en-US" sz="3600" dirty="0" smtClean="0"/>
              <a:t>00 carbon atom units move from the producers to the soil.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467600" y="51054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8" name="Picture 17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91400" y="50292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4400" y="556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4815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898E-6 7.45543E-7 C 7.3898E-6 7.45543E-7 -0.10569 0.00671 -0.21121 0.01343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Corn gets eaten by cows! </a:t>
            </a:r>
            <a:r>
              <a:rPr lang="en-US" sz="1600" dirty="0" smtClean="0"/>
              <a:t>(moo) </a:t>
            </a:r>
          </a:p>
          <a:p>
            <a:endParaRPr lang="en-US" sz="3600" dirty="0"/>
          </a:p>
          <a:p>
            <a:r>
              <a:rPr lang="en-US" sz="3600" dirty="0"/>
              <a:t>1</a:t>
            </a:r>
            <a:r>
              <a:rPr lang="en-US" sz="3600" dirty="0" smtClean="0"/>
              <a:t>00 carbon atom units move from the producers to the herbivore pool.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467600" y="51054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7912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4400" y="556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5" name="Picture 24" descr="AA04969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800" y="914400"/>
            <a:ext cx="990600" cy="787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075936"/>
            <a:ext cx="2362200" cy="15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2478 C -0.00139 -0.02455 -0.00295 -0.16605 -0.00434 -0.30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1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11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One of three things can happen to food (corn) in a cow’s stomach: </a:t>
            </a:r>
          </a:p>
          <a:p>
            <a:endParaRPr lang="en-US" sz="800" dirty="0" smtClean="0"/>
          </a:p>
          <a:p>
            <a:r>
              <a:rPr lang="en-US" sz="3600" dirty="0" smtClean="0"/>
              <a:t>1) Cows digest food &amp; respire.</a:t>
            </a:r>
          </a:p>
          <a:p>
            <a:endParaRPr lang="en-US" sz="800" dirty="0"/>
          </a:p>
          <a:p>
            <a:r>
              <a:rPr lang="en-US" sz="3600" dirty="0"/>
              <a:t>5</a:t>
            </a:r>
            <a:r>
              <a:rPr lang="en-US" sz="3600" dirty="0" smtClean="0"/>
              <a:t>0 carbon atom units move from the herbivores to the atmosphere.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7889564" y="2819400"/>
            <a:ext cx="425761" cy="8595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7467600" y="2819753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1916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075936"/>
            <a:ext cx="2362200" cy="15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5769E-7 -0.00024 C 9.85769E-7 0.00023 -0.09511 -0.09864 -0.18987 -0.19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3" y="-97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11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One of three things can happen to food </a:t>
            </a:r>
            <a:r>
              <a:rPr lang="en-US" sz="2400" i="1" dirty="0" smtClean="0"/>
              <a:t>(corn) </a:t>
            </a:r>
            <a:r>
              <a:rPr lang="en-US" sz="2400" i="1" dirty="0"/>
              <a:t>in a c</a:t>
            </a:r>
            <a:r>
              <a:rPr lang="en-US" sz="2400" i="1" dirty="0" smtClean="0"/>
              <a:t>ow’s stomach</a:t>
            </a:r>
            <a:r>
              <a:rPr lang="en-US" sz="2400" i="1" dirty="0"/>
              <a:t>: </a:t>
            </a:r>
          </a:p>
          <a:p>
            <a:endParaRPr lang="en-US" sz="800" dirty="0" smtClean="0"/>
          </a:p>
          <a:p>
            <a:r>
              <a:rPr lang="en-US" sz="3600" dirty="0"/>
              <a:t>2</a:t>
            </a:r>
            <a:r>
              <a:rPr lang="en-US" sz="3600" dirty="0" smtClean="0"/>
              <a:t>) Cows defecate indigestible food. </a:t>
            </a:r>
            <a:r>
              <a:rPr lang="en-US" sz="1600" dirty="0" smtClean="0"/>
              <a:t>(</a:t>
            </a:r>
            <a:r>
              <a:rPr lang="en-US" sz="1600" dirty="0" err="1" smtClean="0"/>
              <a:t>ew</a:t>
            </a:r>
            <a:r>
              <a:rPr lang="en-US" sz="1600" dirty="0" smtClean="0"/>
              <a:t>!)</a:t>
            </a: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3200" dirty="0" smtClean="0"/>
              <a:t>Also, sometimes cows die. </a:t>
            </a:r>
            <a:endParaRPr lang="en-US" sz="1600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3200" smtClean="0"/>
              <a:t>25 </a:t>
            </a:r>
            <a:r>
              <a:rPr lang="en-US" sz="3200" dirty="0" smtClean="0"/>
              <a:t>carbon atom units move from the herbivores to soil.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7889564" y="2819400"/>
            <a:ext cx="425761" cy="4349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1" name="Picture 3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7889875" y="32512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044E-6 1.7342E-6 C -3.54044E-6 1.7342E-6 -0.13884 0.15212 -0.27768 0.3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4" y="15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11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One of three things can happen to food </a:t>
            </a:r>
            <a:r>
              <a:rPr lang="en-US" sz="2400" i="1" dirty="0" smtClean="0"/>
              <a:t>(corn) </a:t>
            </a:r>
            <a:r>
              <a:rPr lang="en-US" sz="2400" i="1" dirty="0"/>
              <a:t>in a </a:t>
            </a:r>
            <a:r>
              <a:rPr lang="en-US" sz="2400" i="1" dirty="0" smtClean="0"/>
              <a:t>cow’s stomach</a:t>
            </a:r>
            <a:r>
              <a:rPr lang="en-US" sz="2400" i="1" dirty="0"/>
              <a:t>: </a:t>
            </a:r>
          </a:p>
          <a:p>
            <a:endParaRPr lang="en-US" sz="800" dirty="0" smtClean="0"/>
          </a:p>
          <a:p>
            <a:r>
              <a:rPr lang="en-US" sz="3600" dirty="0"/>
              <a:t>3</a:t>
            </a:r>
            <a:r>
              <a:rPr lang="en-US" sz="3600" dirty="0" smtClean="0"/>
              <a:t>) Cows digest &amp; biosynthesize</a:t>
            </a: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2800" dirty="0" smtClean="0"/>
              <a:t>Large molecules in corn are broken down into small molecules.</a:t>
            </a:r>
          </a:p>
          <a:p>
            <a:endParaRPr lang="en-US" sz="800" dirty="0" smtClean="0"/>
          </a:p>
          <a:p>
            <a:r>
              <a:rPr lang="en-US" sz="2800" dirty="0" smtClean="0"/>
              <a:t>Small molecules are made into a cow’s biomass.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7889564" y="2819400"/>
            <a:ext cx="425761" cy="4349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4" name="Picture 33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214874"/>
            <a:ext cx="2362200" cy="15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49282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Cows got eaten by people! </a:t>
            </a:r>
            <a:r>
              <a:rPr lang="en-US" sz="1600" dirty="0" smtClean="0"/>
              <a:t>(Burgers anyone?) </a:t>
            </a:r>
          </a:p>
          <a:p>
            <a:endParaRPr lang="en-US" sz="3600" dirty="0"/>
          </a:p>
          <a:p>
            <a:r>
              <a:rPr lang="en-US" sz="3600" dirty="0" smtClean="0"/>
              <a:t>15 carbon atom units move from the herbivores to carnivores.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584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74663"/>
          <a:stretch/>
        </p:blipFill>
        <p:spPr>
          <a:xfrm>
            <a:off x="7889564" y="3051175"/>
            <a:ext cx="425761" cy="180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3957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4864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088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5" name="Picture 34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4369" r="50812" b="48848"/>
          <a:stretch/>
        </p:blipFill>
        <p:spPr>
          <a:xfrm>
            <a:off x="7889564" y="3222625"/>
            <a:ext cx="425761" cy="26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686800" y="366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48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15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0600" y="68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44" name="Picture 43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skd182040sdc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762000" y="5638800"/>
            <a:ext cx="1371600" cy="10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551E-7 3.02616E-6 C 6.52551E-7 3.02616E-6 -0.01301 -0.15235 -0.02603 -0.30447 " pathEditMode="relative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572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One of three things can happen to food </a:t>
            </a:r>
            <a:r>
              <a:rPr lang="en-US" sz="2400" i="1" dirty="0" smtClean="0"/>
              <a:t>(cows) </a:t>
            </a:r>
            <a:r>
              <a:rPr lang="en-US" sz="2400" i="1" dirty="0"/>
              <a:t>in a </a:t>
            </a:r>
            <a:r>
              <a:rPr lang="en-US" sz="2400" i="1" dirty="0" smtClean="0"/>
              <a:t>person’s stomach</a:t>
            </a:r>
            <a:r>
              <a:rPr lang="en-US" sz="2400" i="1" dirty="0"/>
              <a:t>: </a:t>
            </a:r>
          </a:p>
          <a:p>
            <a:endParaRPr lang="en-US" sz="800" dirty="0" smtClean="0"/>
          </a:p>
          <a:p>
            <a:r>
              <a:rPr lang="en-US" sz="3600" dirty="0" smtClean="0"/>
              <a:t>1) People digest the food &amp; do cellular respiration.</a:t>
            </a:r>
          </a:p>
          <a:p>
            <a:endParaRPr lang="en-US" dirty="0"/>
          </a:p>
          <a:p>
            <a:r>
              <a:rPr lang="en-US" sz="3600" dirty="0" smtClean="0"/>
              <a:t>6 carbon atom units move from the carnivores to the atmosphere.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584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74663"/>
          <a:stretch/>
        </p:blipFill>
        <p:spPr>
          <a:xfrm>
            <a:off x="7889564" y="3051175"/>
            <a:ext cx="425761" cy="180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3957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4864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088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5" name="Picture 34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4369" r="67879" b="48848"/>
          <a:stretch/>
        </p:blipFill>
        <p:spPr>
          <a:xfrm>
            <a:off x="7620000" y="1143000"/>
            <a:ext cx="263735" cy="26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686800" y="366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48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15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0600" y="68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9" name="Picture 3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24369" r="50812" b="48848"/>
          <a:stretch/>
        </p:blipFill>
        <p:spPr>
          <a:xfrm>
            <a:off x="7872595" y="1143000"/>
            <a:ext cx="173166" cy="26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67818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9988" y="8984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2400" y="2145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48" name="Picture 47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 descr="skd182040sdc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762000" y="5638800"/>
            <a:ext cx="1371600" cy="10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894E-6 -1.49109E-6 C -0.07463 0.04191 -0.14926 0.08405 -0.17911 0.10072 " pathEditMode="relative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72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One of three things can happen to food </a:t>
            </a:r>
            <a:r>
              <a:rPr lang="en-US" sz="2400" i="1" dirty="0" smtClean="0"/>
              <a:t>(cows) </a:t>
            </a:r>
            <a:r>
              <a:rPr lang="en-US" sz="2400" i="1" dirty="0"/>
              <a:t>in a </a:t>
            </a:r>
            <a:r>
              <a:rPr lang="en-US" sz="2400" i="1" dirty="0" smtClean="0"/>
              <a:t>person’s stomach</a:t>
            </a:r>
            <a:r>
              <a:rPr lang="en-US" sz="2400" i="1" dirty="0"/>
              <a:t>: </a:t>
            </a:r>
          </a:p>
          <a:p>
            <a:endParaRPr lang="en-US" sz="800" dirty="0"/>
          </a:p>
          <a:p>
            <a:r>
              <a:rPr lang="en-US" sz="3600" dirty="0"/>
              <a:t>2</a:t>
            </a:r>
            <a:r>
              <a:rPr lang="en-US" sz="3600" dirty="0" smtClean="0"/>
              <a:t>) People defecate </a:t>
            </a:r>
            <a:r>
              <a:rPr lang="en-US" sz="3600" dirty="0"/>
              <a:t>indigestible food</a:t>
            </a:r>
            <a:r>
              <a:rPr lang="en-US" sz="3600" dirty="0" smtClean="0"/>
              <a:t>.</a:t>
            </a:r>
            <a:r>
              <a:rPr lang="en-US" sz="1600" dirty="0" smtClean="0"/>
              <a:t>(</a:t>
            </a:r>
            <a:r>
              <a:rPr lang="en-US" sz="1600" dirty="0" err="1"/>
              <a:t>e</a:t>
            </a:r>
            <a:r>
              <a:rPr lang="en-US" sz="1600" dirty="0" err="1" smtClean="0"/>
              <a:t>w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800" dirty="0"/>
          </a:p>
          <a:p>
            <a:r>
              <a:rPr lang="en-US" sz="3200" dirty="0"/>
              <a:t>Also, sometimes </a:t>
            </a:r>
            <a:r>
              <a:rPr lang="en-US" sz="3200" dirty="0" smtClean="0"/>
              <a:t>people die. </a:t>
            </a:r>
            <a:r>
              <a:rPr lang="en-US" sz="1600" dirty="0" smtClean="0"/>
              <a:t>(sorry!)</a:t>
            </a: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3200" dirty="0"/>
              <a:t>6</a:t>
            </a:r>
            <a:r>
              <a:rPr lang="en-US" sz="3200" dirty="0" smtClean="0"/>
              <a:t> carbon atom units move from the carnivores to the soil.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584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74663"/>
          <a:stretch/>
        </p:blipFill>
        <p:spPr>
          <a:xfrm>
            <a:off x="7889564" y="3051175"/>
            <a:ext cx="425761" cy="180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3957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4864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088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5" name="Picture 34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4369" r="85855" b="48848"/>
          <a:stretch/>
        </p:blipFill>
        <p:spPr>
          <a:xfrm>
            <a:off x="7620001" y="1143000"/>
            <a:ext cx="93072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686800" y="366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48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15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0600" y="68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9" name="Picture 3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24369" r="50812" b="48848"/>
          <a:stretch/>
        </p:blipFill>
        <p:spPr>
          <a:xfrm>
            <a:off x="6248400" y="1828800"/>
            <a:ext cx="173166" cy="26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67818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9988" y="8984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3" name="Picture 42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24369" r="67879" b="48848"/>
          <a:stretch/>
        </p:blipFill>
        <p:spPr>
          <a:xfrm>
            <a:off x="7705725" y="1143000"/>
            <a:ext cx="178010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7086600" y="2145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95800" y="5498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47412" y="10876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2400" y="2145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53" name="Picture 52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 descr="skd182040sdc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762000" y="5638800"/>
            <a:ext cx="1371600" cy="10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546E-6 3.8157E-6 C -0.07375 0.25839 -0.14751 0.51679 -0.17702 0.62005 " pathEditMode="relative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44958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One of three things can happen to food </a:t>
            </a:r>
            <a:r>
              <a:rPr lang="en-US" sz="2400" i="1" dirty="0" smtClean="0"/>
              <a:t>(cows) </a:t>
            </a:r>
            <a:r>
              <a:rPr lang="en-US" sz="2400" i="1" dirty="0"/>
              <a:t>in a </a:t>
            </a:r>
            <a:r>
              <a:rPr lang="en-US" sz="2400" i="1" dirty="0" smtClean="0"/>
              <a:t>person’s stomach</a:t>
            </a:r>
            <a:r>
              <a:rPr lang="en-US" sz="2400" i="1" dirty="0"/>
              <a:t>: </a:t>
            </a:r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3600" dirty="0"/>
              <a:t>3</a:t>
            </a:r>
            <a:r>
              <a:rPr lang="en-US" sz="3600" dirty="0" smtClean="0"/>
              <a:t>) People digest the food &amp; </a:t>
            </a:r>
            <a:r>
              <a:rPr lang="en-US" sz="3600" dirty="0"/>
              <a:t>biosynthesize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Large molecules in </a:t>
            </a:r>
            <a:r>
              <a:rPr lang="en-US" sz="2800" dirty="0" smtClean="0"/>
              <a:t>people are </a:t>
            </a:r>
            <a:r>
              <a:rPr lang="en-US" sz="2800" dirty="0"/>
              <a:t>broken down into small molecules.</a:t>
            </a:r>
          </a:p>
          <a:p>
            <a:endParaRPr lang="en-US" sz="2800" dirty="0"/>
          </a:p>
          <a:p>
            <a:r>
              <a:rPr lang="en-US" sz="2800" dirty="0"/>
              <a:t>Small molecules are made into </a:t>
            </a:r>
            <a:r>
              <a:rPr lang="en-US" sz="2800" dirty="0" smtClean="0"/>
              <a:t>people’s biomass</a:t>
            </a:r>
            <a:r>
              <a:rPr lang="en-US" sz="2800" dirty="0"/>
              <a:t>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584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74663"/>
          <a:stretch/>
        </p:blipFill>
        <p:spPr>
          <a:xfrm>
            <a:off x="7889564" y="3051175"/>
            <a:ext cx="425761" cy="180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3957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4864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088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5" name="Picture 34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4369" r="85855" b="48848"/>
          <a:stretch/>
        </p:blipFill>
        <p:spPr>
          <a:xfrm>
            <a:off x="7620001" y="1143000"/>
            <a:ext cx="93072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686800" y="366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48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15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0600" y="68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9" name="Picture 3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24369" r="50812" b="48848"/>
          <a:stretch/>
        </p:blipFill>
        <p:spPr>
          <a:xfrm>
            <a:off x="6248400" y="1828800"/>
            <a:ext cx="173166" cy="26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67818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9988" y="8984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95800" y="5498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47412" y="10876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6600" y="2145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6</a:t>
            </a:r>
          </a:p>
        </p:txBody>
      </p:sp>
      <p:pic>
        <p:nvPicPr>
          <p:cNvPr id="50" name="Picture 4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24369" r="67879" b="48848"/>
          <a:stretch/>
        </p:blipFill>
        <p:spPr>
          <a:xfrm>
            <a:off x="6096000" y="5375275"/>
            <a:ext cx="178010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2400" y="2145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53" name="Picture 52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 descr="skd182040sdc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762000" y="5638800"/>
            <a:ext cx="1371600" cy="10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37338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 it up!</a:t>
            </a:r>
          </a:p>
          <a:p>
            <a:endParaRPr lang="en-US" sz="2800" dirty="0"/>
          </a:p>
          <a:p>
            <a:r>
              <a:rPr lang="en-US" sz="2800" dirty="0"/>
              <a:t>How much carbon is available to humans when they are </a:t>
            </a:r>
            <a:r>
              <a:rPr lang="en-US" sz="2800" dirty="0" smtClean="0"/>
              <a:t>carnivores?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584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5562600"/>
            <a:ext cx="60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74663"/>
          <a:stretch/>
        </p:blipFill>
        <p:spPr>
          <a:xfrm>
            <a:off x="7889564" y="3051175"/>
            <a:ext cx="425761" cy="180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629400" y="23957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818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4864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553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781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5021" y="34892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53088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5" name="Picture 34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4369" r="85855" b="48848"/>
          <a:stretch/>
        </p:blipFill>
        <p:spPr>
          <a:xfrm>
            <a:off x="7620001" y="1143000"/>
            <a:ext cx="93072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686800" y="366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-15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48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15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0600" y="68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9" name="Picture 3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24369" r="50812" b="48848"/>
          <a:stretch/>
        </p:blipFill>
        <p:spPr>
          <a:xfrm>
            <a:off x="6248400" y="1828800"/>
            <a:ext cx="173166" cy="26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67818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9988" y="8984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95800" y="5498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47412" y="10876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6600" y="2145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6</a:t>
            </a:r>
          </a:p>
        </p:txBody>
      </p:sp>
      <p:pic>
        <p:nvPicPr>
          <p:cNvPr id="50" name="Picture 4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24369" r="67879" b="48848"/>
          <a:stretch/>
        </p:blipFill>
        <p:spPr>
          <a:xfrm>
            <a:off x="6096000" y="5375275"/>
            <a:ext cx="178010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6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2400" y="2145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24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42" name="Picture 4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 descr="skd182040sdc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762000" y="5638800"/>
            <a:ext cx="1371600" cy="10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Let’s look at pools and fluxes in terms of a human food ecosystems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422650"/>
            <a:ext cx="4445000" cy="2952750"/>
          </a:xfrm>
          <a:prstGeom prst="rect">
            <a:avLst/>
          </a:prstGeom>
        </p:spPr>
      </p:pic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9742" y="1235746"/>
            <a:ext cx="6573804" cy="42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3</a:t>
            </a:r>
            <a:r>
              <a:rPr lang="en-US" sz="2800" dirty="0" smtClean="0"/>
              <a:t> </a:t>
            </a:r>
            <a:r>
              <a:rPr lang="en-US" sz="2800" dirty="0"/>
              <a:t>carbon atom units left in the herbivore pool. </a:t>
            </a:r>
          </a:p>
          <a:p>
            <a:r>
              <a:rPr lang="en-US" sz="2800" dirty="0"/>
              <a:t>If we need 1 carbon atom units per human…</a:t>
            </a:r>
          </a:p>
          <a:p>
            <a:endParaRPr lang="en-US" sz="2800" dirty="0"/>
          </a:p>
          <a:p>
            <a:r>
              <a:rPr lang="en-US" sz="2800" dirty="0"/>
              <a:t>3</a:t>
            </a:r>
            <a:r>
              <a:rPr lang="en-US" sz="2800" dirty="0" smtClean="0"/>
              <a:t> </a:t>
            </a:r>
            <a:r>
              <a:rPr lang="en-US" sz="2800" dirty="0"/>
              <a:t>humans can live on an </a:t>
            </a:r>
            <a:r>
              <a:rPr lang="en-US" sz="2800" dirty="0" smtClean="0"/>
              <a:t>carnivore diet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2390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74663"/>
          <a:stretch/>
        </p:blipFill>
        <p:spPr>
          <a:xfrm>
            <a:off x="7889564" y="3051175"/>
            <a:ext cx="425761" cy="180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4864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8077200" y="5257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136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5" name="Picture 34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4369" r="85855" b="48848"/>
          <a:stretch/>
        </p:blipFill>
        <p:spPr>
          <a:xfrm>
            <a:off x="7620001" y="1143000"/>
            <a:ext cx="93072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7391400" y="60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39" name="Picture 3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24369" r="50812" b="48848"/>
          <a:stretch/>
        </p:blipFill>
        <p:spPr>
          <a:xfrm>
            <a:off x="6248400" y="1828800"/>
            <a:ext cx="173166" cy="263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24369" r="67879" b="48848"/>
          <a:stretch/>
        </p:blipFill>
        <p:spPr>
          <a:xfrm>
            <a:off x="6096000" y="5375275"/>
            <a:ext cx="178010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51816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256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2" name="Picture 41" descr="skd182040sdc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6934200" y="304800"/>
            <a:ext cx="859551" cy="685800"/>
          </a:xfrm>
          <a:prstGeom prst="rect">
            <a:avLst/>
          </a:prstGeom>
        </p:spPr>
      </p:pic>
      <p:pic>
        <p:nvPicPr>
          <p:cNvPr id="54" name="Picture 53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4102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5634751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r="19237" b="76277"/>
          <a:stretch/>
        </p:blipFill>
        <p:spPr>
          <a:xfrm>
            <a:off x="7696200" y="228600"/>
            <a:ext cx="1103783" cy="825796"/>
          </a:xfrm>
          <a:prstGeom prst="rect">
            <a:avLst/>
          </a:prstGeom>
        </p:spPr>
      </p:pic>
      <p:pic>
        <p:nvPicPr>
          <p:cNvPr id="4" name="Picture 3" descr="rbm2_55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r="21079" b="73346"/>
          <a:stretch/>
        </p:blipFill>
        <p:spPr>
          <a:xfrm>
            <a:off x="7391400" y="381000"/>
            <a:ext cx="952578" cy="8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lide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3501772" y="987173"/>
            <a:ext cx="6483855" cy="4800598"/>
          </a:xfrm>
          <a:prstGeom prst="rect">
            <a:avLst/>
          </a:prstGeom>
        </p:spPr>
      </p:pic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3340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2578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2390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74663"/>
          <a:stretch/>
        </p:blipFill>
        <p:spPr>
          <a:xfrm>
            <a:off x="7889564" y="3051175"/>
            <a:ext cx="425761" cy="180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57912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54864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8077200" y="5257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136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1" name="Picture 3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5334000" y="55626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4369" r="85855" b="48848"/>
          <a:stretch/>
        </p:blipFill>
        <p:spPr>
          <a:xfrm>
            <a:off x="7620001" y="1143000"/>
            <a:ext cx="93072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7391400" y="60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39" name="Picture 3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24369" r="50812" b="48848"/>
          <a:stretch/>
        </p:blipFill>
        <p:spPr>
          <a:xfrm>
            <a:off x="6248400" y="1828800"/>
            <a:ext cx="173166" cy="263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24369" r="67879" b="48848"/>
          <a:stretch/>
        </p:blipFill>
        <p:spPr>
          <a:xfrm>
            <a:off x="6096000" y="5375275"/>
            <a:ext cx="178010" cy="263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51816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256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5" name="Picture 24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2886323" y="5136842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724523" y="53654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8" name="Picture 27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981323" y="1707842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2" name="Picture 3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905123" y="1784042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2048123" y="33080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1323" y="11744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2123" y="43748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37" name="Picture 3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3536887" y="2774642"/>
            <a:ext cx="425761" cy="4349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0" name="Picture 3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1438523" y="1631642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2276723" y="23936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44" name="Picture 43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981323" y="5115193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2200523" y="56702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4123" y="49082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9" name="Picture 4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1057523" y="5289242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3114923" y="32318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71923" y="39176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79" name="Picture 78" descr="Slide0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 b="7264"/>
          <a:stretch/>
        </p:blipFill>
        <p:spPr>
          <a:xfrm rot="16200000">
            <a:off x="-1023975" y="1176376"/>
            <a:ext cx="6508441" cy="4460490"/>
          </a:xfrm>
          <a:prstGeom prst="rect">
            <a:avLst/>
          </a:prstGeom>
        </p:spPr>
      </p:pic>
      <p:pic>
        <p:nvPicPr>
          <p:cNvPr id="81" name="Picture 8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28956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2" name="TextBox 81"/>
          <p:cNvSpPr txBox="1"/>
          <p:nvPr/>
        </p:nvSpPr>
        <p:spPr>
          <a:xfrm>
            <a:off x="3733800" y="541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3" name="Picture 82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990600" y="1752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4" name="Picture 83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914400" y="1828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5" name="TextBox 84"/>
          <p:cNvSpPr txBox="1"/>
          <p:nvPr/>
        </p:nvSpPr>
        <p:spPr>
          <a:xfrm>
            <a:off x="20574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90600" y="121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81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88" name="Picture 87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3546164" y="2819400"/>
            <a:ext cx="425761" cy="4349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9" name="Picture 8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5698"/>
          <a:stretch/>
        </p:blipFill>
        <p:spPr>
          <a:xfrm>
            <a:off x="1447800" y="1676400"/>
            <a:ext cx="425761" cy="8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0" name="TextBox 89"/>
          <p:cNvSpPr txBox="1"/>
          <p:nvPr/>
        </p:nvSpPr>
        <p:spPr>
          <a:xfrm>
            <a:off x="22860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5</a:t>
            </a:r>
            <a:r>
              <a:rPr lang="en-US" u="sng" dirty="0" smtClean="0">
                <a:solidFill>
                  <a:srgbClr val="FF6600"/>
                </a:solidFill>
              </a:rPr>
              <a:t>0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91" name="Picture 9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9906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2" name="TextBox 91"/>
          <p:cNvSpPr txBox="1"/>
          <p:nvPr/>
        </p:nvSpPr>
        <p:spPr>
          <a:xfrm>
            <a:off x="22098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100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34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125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4" name="Picture 93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944" r="50812" b="48848"/>
          <a:stretch/>
        </p:blipFill>
        <p:spPr>
          <a:xfrm>
            <a:off x="1066800" y="5334000"/>
            <a:ext cx="425761" cy="43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5" name="TextBox 94"/>
          <p:cNvSpPr txBox="1"/>
          <p:nvPr/>
        </p:nvSpPr>
        <p:spPr>
          <a:xfrm>
            <a:off x="3124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9812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25</a:t>
            </a:r>
            <a:endParaRPr lang="en-US" u="sng" dirty="0">
              <a:solidFill>
                <a:srgbClr val="FF6600"/>
              </a:solidFill>
            </a:endParaRPr>
          </a:p>
        </p:txBody>
      </p:sp>
      <p:pic>
        <p:nvPicPr>
          <p:cNvPr id="97" name="Picture 96" descr="aa049887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2590800" y="2514600"/>
            <a:ext cx="1097909" cy="747442"/>
          </a:xfrm>
          <a:prstGeom prst="rect">
            <a:avLst/>
          </a:prstGeom>
        </p:spPr>
      </p:pic>
      <p:pic>
        <p:nvPicPr>
          <p:cNvPr id="98" name="Picture 97" descr="skd181973sdc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" r="19997" b="60844"/>
          <a:stretch/>
        </p:blipFill>
        <p:spPr>
          <a:xfrm>
            <a:off x="3505200" y="3352800"/>
            <a:ext cx="838200" cy="638461"/>
          </a:xfrm>
          <a:prstGeom prst="rect">
            <a:avLst/>
          </a:prstGeom>
        </p:spPr>
      </p:pic>
      <p:pic>
        <p:nvPicPr>
          <p:cNvPr id="99" name="Picture 98" descr="aa044539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5" b="76193"/>
          <a:stretch/>
        </p:blipFill>
        <p:spPr>
          <a:xfrm>
            <a:off x="2667000" y="3352800"/>
            <a:ext cx="944269" cy="743070"/>
          </a:xfrm>
          <a:prstGeom prst="rect">
            <a:avLst/>
          </a:prstGeom>
        </p:spPr>
      </p:pic>
      <p:pic>
        <p:nvPicPr>
          <p:cNvPr id="100" name="Picture 99" descr="5634743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b="80126"/>
          <a:stretch/>
        </p:blipFill>
        <p:spPr>
          <a:xfrm>
            <a:off x="3200400" y="2667000"/>
            <a:ext cx="1239600" cy="726922"/>
          </a:xfrm>
          <a:prstGeom prst="rect">
            <a:avLst/>
          </a:prstGeom>
        </p:spPr>
      </p:pic>
      <p:pic>
        <p:nvPicPr>
          <p:cNvPr id="101" name="Picture 100" descr="73210182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r="15346" b="76330"/>
          <a:stretch/>
        </p:blipFill>
        <p:spPr>
          <a:xfrm>
            <a:off x="3048000" y="2971800"/>
            <a:ext cx="890495" cy="826809"/>
          </a:xfrm>
          <a:prstGeom prst="rect">
            <a:avLst/>
          </a:prstGeom>
        </p:spPr>
      </p:pic>
      <p:pic>
        <p:nvPicPr>
          <p:cNvPr id="102" name="Picture 101" descr="aa049887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3200400" y="3352800"/>
            <a:ext cx="1097909" cy="747442"/>
          </a:xfrm>
          <a:prstGeom prst="rect">
            <a:avLst/>
          </a:prstGeom>
        </p:spPr>
      </p:pic>
      <p:pic>
        <p:nvPicPr>
          <p:cNvPr id="103" name="Picture 102" descr="skd181973sdc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" r="19997" b="60844"/>
          <a:stretch/>
        </p:blipFill>
        <p:spPr>
          <a:xfrm>
            <a:off x="2971800" y="2590800"/>
            <a:ext cx="838200" cy="638461"/>
          </a:xfrm>
          <a:prstGeom prst="rect">
            <a:avLst/>
          </a:prstGeom>
        </p:spPr>
      </p:pic>
      <p:pic>
        <p:nvPicPr>
          <p:cNvPr id="104" name="Picture 103" descr="aa044539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5" b="76193"/>
          <a:stretch/>
        </p:blipFill>
        <p:spPr>
          <a:xfrm>
            <a:off x="2590800" y="3124200"/>
            <a:ext cx="944269" cy="743070"/>
          </a:xfrm>
          <a:prstGeom prst="rect">
            <a:avLst/>
          </a:prstGeom>
        </p:spPr>
      </p:pic>
      <p:pic>
        <p:nvPicPr>
          <p:cNvPr id="105" name="Picture 104" descr="skd181973sdc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" r="19997" b="60844"/>
          <a:stretch/>
        </p:blipFill>
        <p:spPr>
          <a:xfrm>
            <a:off x="2514600" y="3352800"/>
            <a:ext cx="838200" cy="638461"/>
          </a:xfrm>
          <a:prstGeom prst="rect">
            <a:avLst/>
          </a:prstGeom>
        </p:spPr>
      </p:pic>
      <p:pic>
        <p:nvPicPr>
          <p:cNvPr id="106" name="Picture 105" descr="200387650-0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1"/>
          <a:stretch/>
        </p:blipFill>
        <p:spPr>
          <a:xfrm>
            <a:off x="2743200" y="2590800"/>
            <a:ext cx="1322876" cy="775375"/>
          </a:xfrm>
          <a:prstGeom prst="rect">
            <a:avLst/>
          </a:prstGeom>
        </p:spPr>
      </p:pic>
      <p:pic>
        <p:nvPicPr>
          <p:cNvPr id="107" name="Picture 106" descr="200387787-001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22185" b="72256"/>
          <a:stretch/>
        </p:blipFill>
        <p:spPr>
          <a:xfrm>
            <a:off x="3276600" y="3352800"/>
            <a:ext cx="992683" cy="985219"/>
          </a:xfrm>
          <a:prstGeom prst="rect">
            <a:avLst/>
          </a:prstGeom>
        </p:spPr>
      </p:pic>
      <p:pic>
        <p:nvPicPr>
          <p:cNvPr id="108" name="Picture 107" descr="AA053845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69" b="79041"/>
          <a:stretch/>
        </p:blipFill>
        <p:spPr>
          <a:xfrm>
            <a:off x="3352800" y="2514600"/>
            <a:ext cx="871038" cy="727021"/>
          </a:xfrm>
          <a:prstGeom prst="rect">
            <a:avLst/>
          </a:prstGeom>
        </p:spPr>
      </p:pic>
      <p:pic>
        <p:nvPicPr>
          <p:cNvPr id="109" name="Picture 108" descr="aa0538400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7"/>
          <a:stretch/>
        </p:blipFill>
        <p:spPr>
          <a:xfrm>
            <a:off x="2362200" y="2819400"/>
            <a:ext cx="1048547" cy="640875"/>
          </a:xfrm>
          <a:prstGeom prst="rect">
            <a:avLst/>
          </a:prstGeom>
        </p:spPr>
      </p:pic>
      <p:pic>
        <p:nvPicPr>
          <p:cNvPr id="110" name="Picture 109" descr="200387650-0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1"/>
          <a:stretch/>
        </p:blipFill>
        <p:spPr>
          <a:xfrm>
            <a:off x="2590800" y="3657600"/>
            <a:ext cx="1322876" cy="775375"/>
          </a:xfrm>
          <a:prstGeom prst="rect">
            <a:avLst/>
          </a:prstGeom>
        </p:spPr>
      </p:pic>
      <p:pic>
        <p:nvPicPr>
          <p:cNvPr id="111" name="Picture 110" descr="5634743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b="80126"/>
          <a:stretch/>
        </p:blipFill>
        <p:spPr>
          <a:xfrm>
            <a:off x="2590800" y="2438400"/>
            <a:ext cx="1239600" cy="726922"/>
          </a:xfrm>
          <a:prstGeom prst="rect">
            <a:avLst/>
          </a:prstGeom>
        </p:spPr>
      </p:pic>
      <p:pic>
        <p:nvPicPr>
          <p:cNvPr id="112" name="Picture 111" descr="AA053848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2"/>
          <a:stretch/>
        </p:blipFill>
        <p:spPr>
          <a:xfrm>
            <a:off x="3429000" y="2819400"/>
            <a:ext cx="1155231" cy="817423"/>
          </a:xfrm>
          <a:prstGeom prst="rect">
            <a:avLst/>
          </a:prstGeom>
        </p:spPr>
      </p:pic>
      <p:pic>
        <p:nvPicPr>
          <p:cNvPr id="113" name="Picture 112" descr="200387787-001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22185" b="72256"/>
          <a:stretch/>
        </p:blipFill>
        <p:spPr>
          <a:xfrm>
            <a:off x="2286000" y="2895600"/>
            <a:ext cx="992683" cy="985219"/>
          </a:xfrm>
          <a:prstGeom prst="rect">
            <a:avLst/>
          </a:prstGeom>
        </p:spPr>
      </p:pic>
      <p:pic>
        <p:nvPicPr>
          <p:cNvPr id="114" name="Picture 113" descr="AA053848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2"/>
          <a:stretch/>
        </p:blipFill>
        <p:spPr>
          <a:xfrm>
            <a:off x="2819400" y="2514600"/>
            <a:ext cx="1155231" cy="817423"/>
          </a:xfrm>
          <a:prstGeom prst="rect">
            <a:avLst/>
          </a:prstGeom>
        </p:spPr>
      </p:pic>
      <p:pic>
        <p:nvPicPr>
          <p:cNvPr id="115" name="Picture 114" descr="skd181973sdc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" r="19997" b="60844"/>
          <a:stretch/>
        </p:blipFill>
        <p:spPr>
          <a:xfrm>
            <a:off x="2362200" y="3733800"/>
            <a:ext cx="838200" cy="638461"/>
          </a:xfrm>
          <a:prstGeom prst="rect">
            <a:avLst/>
          </a:prstGeom>
        </p:spPr>
      </p:pic>
      <p:pic>
        <p:nvPicPr>
          <p:cNvPr id="116" name="Picture 115" descr="200387650-0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1"/>
          <a:stretch/>
        </p:blipFill>
        <p:spPr>
          <a:xfrm>
            <a:off x="3276600" y="2590800"/>
            <a:ext cx="1322876" cy="775375"/>
          </a:xfrm>
          <a:prstGeom prst="rect">
            <a:avLst/>
          </a:prstGeom>
        </p:spPr>
      </p:pic>
      <p:pic>
        <p:nvPicPr>
          <p:cNvPr id="117" name="Picture 116" descr="73210182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r="15346" b="76330"/>
          <a:stretch/>
        </p:blipFill>
        <p:spPr>
          <a:xfrm>
            <a:off x="2971800" y="3429000"/>
            <a:ext cx="890495" cy="826809"/>
          </a:xfrm>
          <a:prstGeom prst="rect">
            <a:avLst/>
          </a:prstGeom>
        </p:spPr>
      </p:pic>
      <p:pic>
        <p:nvPicPr>
          <p:cNvPr id="118" name="Picture 117" descr="200387787-001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22185" b="72256"/>
          <a:stretch/>
        </p:blipFill>
        <p:spPr>
          <a:xfrm>
            <a:off x="3352800" y="3200400"/>
            <a:ext cx="992683" cy="985219"/>
          </a:xfrm>
          <a:prstGeom prst="rect">
            <a:avLst/>
          </a:prstGeom>
        </p:spPr>
      </p:pic>
      <p:pic>
        <p:nvPicPr>
          <p:cNvPr id="119" name="Picture 118" descr="5634743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b="80126"/>
          <a:stretch/>
        </p:blipFill>
        <p:spPr>
          <a:xfrm>
            <a:off x="2286000" y="2819400"/>
            <a:ext cx="1239600" cy="726922"/>
          </a:xfrm>
          <a:prstGeom prst="rect">
            <a:avLst/>
          </a:prstGeom>
        </p:spPr>
      </p:pic>
      <p:pic>
        <p:nvPicPr>
          <p:cNvPr id="120" name="Picture 119" descr="aa0538400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7"/>
          <a:stretch/>
        </p:blipFill>
        <p:spPr>
          <a:xfrm>
            <a:off x="2819400" y="2514600"/>
            <a:ext cx="1048547" cy="640875"/>
          </a:xfrm>
          <a:prstGeom prst="rect">
            <a:avLst/>
          </a:prstGeom>
        </p:spPr>
      </p:pic>
      <p:pic>
        <p:nvPicPr>
          <p:cNvPr id="121" name="Picture 120" descr="AA053845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69" b="79041"/>
          <a:stretch/>
        </p:blipFill>
        <p:spPr>
          <a:xfrm>
            <a:off x="2362200" y="2514600"/>
            <a:ext cx="871038" cy="727021"/>
          </a:xfrm>
          <a:prstGeom prst="rect">
            <a:avLst/>
          </a:prstGeom>
        </p:spPr>
      </p:pic>
      <p:pic>
        <p:nvPicPr>
          <p:cNvPr id="123" name="Picture 122" descr="skd182040sdc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6934200" y="304800"/>
            <a:ext cx="859551" cy="685800"/>
          </a:xfrm>
          <a:prstGeom prst="rect">
            <a:avLst/>
          </a:prstGeom>
        </p:spPr>
      </p:pic>
      <p:pic>
        <p:nvPicPr>
          <p:cNvPr id="124" name="Picture 123" descr="56347511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r="19237" b="76277"/>
          <a:stretch/>
        </p:blipFill>
        <p:spPr>
          <a:xfrm>
            <a:off x="7696200" y="228600"/>
            <a:ext cx="1103783" cy="825796"/>
          </a:xfrm>
          <a:prstGeom prst="rect">
            <a:avLst/>
          </a:prstGeom>
        </p:spPr>
      </p:pic>
      <p:pic>
        <p:nvPicPr>
          <p:cNvPr id="125" name="Picture 124" descr="rbm2_55.pn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r="21079" b="73346"/>
          <a:stretch/>
        </p:blipFill>
        <p:spPr>
          <a:xfrm>
            <a:off x="7391400" y="381000"/>
            <a:ext cx="952578" cy="8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Three Questions at the Large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you answer the Three Questions at the Large Scale for the Farm Ecosystem?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21706"/>
      </p:ext>
    </p:extLst>
  </p:cSld>
  <p:clrMapOvr>
    <a:masterClrMapping/>
  </p:clrMapOvr>
  <p:transition xmlns:p14="http://schemas.microsoft.com/office/powerpoint/2010/main">
    <p:check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Location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Where are the available carbon atoms in ecosystems?</a:t>
            </a:r>
            <a:endParaRPr lang="en-US" b="1" dirty="0"/>
          </a:p>
          <a:p>
            <a:r>
              <a:rPr lang="en-US" dirty="0" smtClean="0"/>
              <a:t>What pools of materials are they in?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Rules to Follow:</a:t>
            </a:r>
          </a:p>
          <a:p>
            <a:pPr marL="0" indent="0">
              <a:buNone/>
            </a:pPr>
            <a:r>
              <a:rPr lang="en-US" dirty="0" smtClean="0"/>
              <a:t>Atoms endure.</a:t>
            </a:r>
          </a:p>
          <a:p>
            <a:pPr marL="0" indent="0">
              <a:buNone/>
            </a:pPr>
            <a:r>
              <a:rPr lang="en-US" dirty="0" smtClean="0"/>
              <a:t>Carbon </a:t>
            </a:r>
            <a:r>
              <a:rPr lang="en-US" dirty="0"/>
              <a:t>atoms stay in pools unless a process moves them in or out.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Carbon/Movement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How/why</a:t>
            </a:r>
            <a:r>
              <a:rPr lang="en-US" b="1" dirty="0" smtClean="0"/>
              <a:t> do carbon pools change over time?</a:t>
            </a:r>
            <a:endParaRPr lang="en-US" b="1" dirty="0"/>
          </a:p>
          <a:p>
            <a:r>
              <a:rPr lang="en-US" dirty="0" smtClean="0"/>
              <a:t>How are carbon atoms moving?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Rules to Follow:</a:t>
            </a:r>
          </a:p>
          <a:p>
            <a:pPr marL="0" indent="0">
              <a:buNone/>
            </a:pPr>
            <a:r>
              <a:rPr lang="en-US" dirty="0" smtClean="0"/>
              <a:t>Carbon cycles.</a:t>
            </a:r>
          </a:p>
          <a:p>
            <a:pPr marL="0" indent="0">
              <a:buNone/>
            </a:pPr>
            <a:r>
              <a:rPr lang="en-US" dirty="0" smtClean="0"/>
              <a:t>Carbon</a:t>
            </a:r>
            <a:r>
              <a:rPr lang="en-US" dirty="0"/>
              <a:t>-transforming processes move carbon atoms from carbon dioxide to organic molecules and back </a:t>
            </a:r>
            <a:r>
              <a:rPr lang="en-US" dirty="0" smtClean="0"/>
              <a:t>again.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Energy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417638"/>
            <a:ext cx="7924800" cy="51137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Where does the chemical energy in ecosystems come from?</a:t>
            </a:r>
            <a:endParaRPr lang="en-US" dirty="0"/>
          </a:p>
          <a:p>
            <a:r>
              <a:rPr lang="en-US" dirty="0" smtClean="0"/>
              <a:t>How is chemical energy transformed in ecosystems?</a:t>
            </a:r>
          </a:p>
          <a:p>
            <a:r>
              <a:rPr lang="en-US" dirty="0" smtClean="0"/>
              <a:t>Where does chemical energy go?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Rules to Follow:</a:t>
            </a:r>
          </a:p>
          <a:p>
            <a:pPr marL="0" indent="0">
              <a:buNone/>
            </a:pPr>
            <a:r>
              <a:rPr lang="en-US" dirty="0" smtClean="0"/>
              <a:t>Energy Flows.</a:t>
            </a:r>
          </a:p>
          <a:p>
            <a:pPr marL="0" indent="0">
              <a:buNone/>
            </a:pPr>
            <a:r>
              <a:rPr lang="en-US" dirty="0" smtClean="0"/>
              <a:t>Carbon</a:t>
            </a:r>
            <a:r>
              <a:rPr lang="en-US" dirty="0"/>
              <a:t>-transforming processes change energy from:</a:t>
            </a:r>
          </a:p>
          <a:p>
            <a:pPr lvl="0"/>
            <a:r>
              <a:rPr lang="en-US" dirty="0"/>
              <a:t>sunlight to </a:t>
            </a:r>
          </a:p>
          <a:p>
            <a:pPr lvl="0"/>
            <a:r>
              <a:rPr lang="en-US" dirty="0"/>
              <a:t>chemical energy to </a:t>
            </a:r>
          </a:p>
          <a:p>
            <a:r>
              <a:rPr lang="en-US" dirty="0" smtClean="0"/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118760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2514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do you think humans are located in the diagram to the right? </a:t>
            </a:r>
            <a:endParaRPr lang="en-US" sz="3200" dirty="0"/>
          </a:p>
        </p:txBody>
      </p:sp>
      <p:pic>
        <p:nvPicPr>
          <p:cNvPr id="6" name="Picture 5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9742" y="1235746"/>
            <a:ext cx="6573804" cy="42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317184"/>
            <a:ext cx="5257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That’s a lot of food!!</a:t>
            </a:r>
          </a:p>
          <a:p>
            <a:endParaRPr lang="en-US" dirty="0" smtClean="0"/>
          </a:p>
          <a:p>
            <a:r>
              <a:rPr lang="en-US" sz="3200" dirty="0" smtClean="0"/>
              <a:t>And the number of people on Earth is increasing.</a:t>
            </a:r>
          </a:p>
          <a:p>
            <a:endParaRPr lang="en-US" dirty="0" smtClean="0"/>
          </a:p>
          <a:p>
            <a:r>
              <a:rPr lang="en-US" sz="3200" dirty="0" smtClean="0"/>
              <a:t>Food production takes a lot of resources.</a:t>
            </a:r>
          </a:p>
          <a:p>
            <a:endParaRPr lang="en-US" dirty="0"/>
          </a:p>
          <a:p>
            <a:r>
              <a:rPr lang="en-US" sz="3200" dirty="0" smtClean="0"/>
              <a:t>How do we get the most number of people with the least amount of food?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Think about 7 Billion Humans…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9812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129630" y="2644230"/>
            <a:ext cx="4846140" cy="3581400"/>
          </a:xfrm>
          <a:prstGeom prst="rect">
            <a:avLst/>
          </a:prstGeom>
        </p:spPr>
      </p:pic>
      <p:pic>
        <p:nvPicPr>
          <p:cNvPr id="15" name="Picture 14" descr="Slide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4259969" y="2639090"/>
            <a:ext cx="4848227" cy="3589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Let’s compare: </a:t>
            </a:r>
            <a:r>
              <a:rPr lang="en-US" sz="2800" dirty="0" smtClean="0"/>
              <a:t>Where do we get the greatest number of people with the least amount of food?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Humans are herbivores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Humans are carnivores</a:t>
            </a:r>
            <a:endParaRPr lang="en-US" sz="2400" dirty="0"/>
          </a:p>
        </p:txBody>
      </p:sp>
      <p:pic>
        <p:nvPicPr>
          <p:cNvPr id="10" name="Picture 9" descr="AA04969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62400"/>
            <a:ext cx="879846" cy="787050"/>
          </a:xfrm>
          <a:prstGeom prst="rect">
            <a:avLst/>
          </a:prstGeom>
        </p:spPr>
      </p:pic>
      <p:pic>
        <p:nvPicPr>
          <p:cNvPr id="11" name="Picture 10" descr="AA02635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81272"/>
            <a:ext cx="685800" cy="719528"/>
          </a:xfrm>
          <a:prstGeom prst="rect">
            <a:avLst/>
          </a:prstGeom>
        </p:spPr>
      </p:pic>
      <p:pic>
        <p:nvPicPr>
          <p:cNvPr id="12" name="Picture 11" descr="AA02635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681272"/>
            <a:ext cx="685800" cy="719528"/>
          </a:xfrm>
          <a:prstGeom prst="rect">
            <a:avLst/>
          </a:prstGeom>
        </p:spPr>
      </p:pic>
      <p:pic>
        <p:nvPicPr>
          <p:cNvPr id="13" name="Picture 12" descr="skd182040sdc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7010400" y="2286000"/>
            <a:ext cx="859551" cy="685800"/>
          </a:xfrm>
          <a:prstGeom prst="rect">
            <a:avLst/>
          </a:prstGeom>
        </p:spPr>
      </p:pic>
      <p:pic>
        <p:nvPicPr>
          <p:cNvPr id="2" name="Picture 1" descr="aa04988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2864491" y="3962400"/>
            <a:ext cx="1097909" cy="7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129630" y="2644230"/>
            <a:ext cx="4846140" cy="3581400"/>
          </a:xfrm>
          <a:prstGeom prst="rect">
            <a:avLst/>
          </a:prstGeom>
        </p:spPr>
      </p:pic>
      <p:pic>
        <p:nvPicPr>
          <p:cNvPr id="15" name="Picture 14" descr="Slide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468"/>
          <a:stretch/>
        </p:blipFill>
        <p:spPr>
          <a:xfrm rot="16200000">
            <a:off x="4259969" y="2639090"/>
            <a:ext cx="4848227" cy="3589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61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ecosystem, we’ll think of corn as the only producers. And either humans or cows as the only herbivores. </a:t>
            </a:r>
          </a:p>
          <a:p>
            <a:r>
              <a:rPr lang="en-US" sz="2400" dirty="0"/>
              <a:t>Let’s say we need at least </a:t>
            </a:r>
            <a:r>
              <a:rPr lang="en-US" sz="2400" u="sng" dirty="0"/>
              <a:t>1</a:t>
            </a:r>
            <a:r>
              <a:rPr lang="en-US" sz="2400" u="sng" dirty="0" smtClean="0"/>
              <a:t> carbon atom unit </a:t>
            </a:r>
            <a:r>
              <a:rPr lang="en-US" sz="2400" dirty="0"/>
              <a:t>to make one human.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Humans are herbivores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Humans are carnivores</a:t>
            </a:r>
            <a:endParaRPr lang="en-US" sz="2400" dirty="0"/>
          </a:p>
        </p:txBody>
      </p:sp>
      <p:pic>
        <p:nvPicPr>
          <p:cNvPr id="10" name="Picture 9" descr="AA04969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62400"/>
            <a:ext cx="879846" cy="787050"/>
          </a:xfrm>
          <a:prstGeom prst="rect">
            <a:avLst/>
          </a:prstGeom>
        </p:spPr>
      </p:pic>
      <p:pic>
        <p:nvPicPr>
          <p:cNvPr id="11" name="Picture 10" descr="AA02635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81272"/>
            <a:ext cx="685800" cy="719528"/>
          </a:xfrm>
          <a:prstGeom prst="rect">
            <a:avLst/>
          </a:prstGeom>
        </p:spPr>
      </p:pic>
      <p:pic>
        <p:nvPicPr>
          <p:cNvPr id="12" name="Picture 11" descr="AA02635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681272"/>
            <a:ext cx="685800" cy="719528"/>
          </a:xfrm>
          <a:prstGeom prst="rect">
            <a:avLst/>
          </a:prstGeom>
        </p:spPr>
      </p:pic>
      <p:pic>
        <p:nvPicPr>
          <p:cNvPr id="13" name="Picture 12" descr="skd182040sdc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8012" b="55421"/>
          <a:stretch/>
        </p:blipFill>
        <p:spPr>
          <a:xfrm>
            <a:off x="7010400" y="2286000"/>
            <a:ext cx="859551" cy="685800"/>
          </a:xfrm>
          <a:prstGeom prst="rect">
            <a:avLst/>
          </a:prstGeom>
        </p:spPr>
      </p:pic>
      <p:pic>
        <p:nvPicPr>
          <p:cNvPr id="17" name="Picture 16" descr="aa04988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7"/>
          <a:stretch/>
        </p:blipFill>
        <p:spPr>
          <a:xfrm>
            <a:off x="2864491" y="3962400"/>
            <a:ext cx="1097909" cy="7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3388942" y="941266"/>
            <a:ext cx="6629399" cy="4899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Corn plant photosynthesis occurred, so there are 500 carbon atom units are in the producers pool.</a:t>
            </a:r>
            <a:endParaRPr lang="en-US" sz="3600" dirty="0"/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91400" y="50292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467600" y="51054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6962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15200" y="52578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24815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lide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7481"/>
          <a:stretch/>
        </p:blipFill>
        <p:spPr>
          <a:xfrm rot="16200000">
            <a:off x="3494118" y="894040"/>
            <a:ext cx="6508441" cy="480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Corn plant cellular respiration occurs.</a:t>
            </a:r>
          </a:p>
          <a:p>
            <a:endParaRPr lang="en-US" sz="3600" dirty="0"/>
          </a:p>
          <a:p>
            <a:r>
              <a:rPr lang="en-US" sz="3600" dirty="0" smtClean="0"/>
              <a:t>200 carbon atom units move from the producers to the atmosphere.</a:t>
            </a:r>
          </a:p>
        </p:txBody>
      </p:sp>
      <p:pic>
        <p:nvPicPr>
          <p:cNvPr id="7" name="Picture 6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2390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44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91400" y="50292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467600" y="51054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696200" y="5181600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C car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6929" r="6976" b="5891"/>
          <a:stretch/>
        </p:blipFill>
        <p:spPr>
          <a:xfrm>
            <a:off x="7315200" y="5159951"/>
            <a:ext cx="842982" cy="859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2</a:t>
            </a:r>
            <a:r>
              <a:rPr lang="en-US" u="sng" dirty="0" smtClean="0">
                <a:solidFill>
                  <a:srgbClr val="FF6600"/>
                </a:solidFill>
              </a:rPr>
              <a:t>00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4815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551E-7 6.56938E-6 C 3.85551E-7 6.56938E-6 -0.1174 -0.24831 -0.2348 -0.4966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8659E-6 -1.93421E-6 C 3.38659E-6 -1.93421E-6 -0.12765 -0.24439 -0.25512 -0.48877 " pathEditMode="relative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11146</TotalTime>
  <Words>1495</Words>
  <Application>Microsoft Macintosh PowerPoint</Application>
  <PresentationFormat>On-screen Show (4:3)</PresentationFormat>
  <Paragraphs>477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Ecosystems: Lesson 5, Activity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Three Questions at the Large Scale</vt:lpstr>
      <vt:lpstr>The Location Question</vt:lpstr>
      <vt:lpstr>The Carbon/Movement Question</vt:lpstr>
      <vt:lpstr>The Energy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zhanli</dc:creator>
  <cp:lastModifiedBy>Jenny Dauer</cp:lastModifiedBy>
  <cp:revision>329</cp:revision>
  <cp:lastPrinted>2012-08-05T18:30:52Z</cp:lastPrinted>
  <dcterms:created xsi:type="dcterms:W3CDTF">2011-09-07T14:12:14Z</dcterms:created>
  <dcterms:modified xsi:type="dcterms:W3CDTF">2012-12-20T18:17:52Z</dcterms:modified>
</cp:coreProperties>
</file>